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s://catalog.data.gov/dataset/monthly-counts-of-deaths-by-select-causes-2020-2021-2785a" TargetMode="External"/><Relationship Id="rId4" Type="http://schemas.openxmlformats.org/officeDocument/2006/relationships/hyperlink" Target="https://catalog.data.gov/dataset/conditions-contributing-to-deaths-involving-coronavirus-disease-2019-covid-19-by-age-group" TargetMode="External"/><Relationship Id="rId5" Type="http://schemas.openxmlformats.org/officeDocument/2006/relationships/hyperlink" Target="https://www.oasis-brains.org/#oasis1" TargetMode="External"/><Relationship Id="rId6" Type="http://schemas.openxmlformats.org/officeDocument/2006/relationships/hyperlink" Target="https://www.oasis-brains.org/#oasis2" TargetMode="External"/><Relationship Id="rId7" Type="http://schemas.openxmlformats.org/officeDocument/2006/relationships/hyperlink" Target="https://www.kaggle.com/datasets/brsdincer/alzheimer-features"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s://github.com/IsraelsLibrary/DTSA_5509_Intro_to_Machine_Learning"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sp>
        <p:nvSpPr>
          <p:cNvPr id="151" name="DTSA 5509 - Introduction to Machine Learning Final Project: Supervised Learning with Alzheimer’s Disease Datasets"/>
          <p:cNvSpPr txBox="1"/>
          <p:nvPr>
            <p:ph type="ctrTitle"/>
          </p:nvPr>
        </p:nvSpPr>
        <p:spPr>
          <a:prstGeom prst="rect">
            <a:avLst/>
          </a:prstGeom>
        </p:spPr>
        <p:txBody>
          <a:bodyPr/>
          <a:lstStyle>
            <a:lvl1pPr algn="ctr">
              <a:defRPr b="0" spc="-162" sz="8100"/>
            </a:lvl1pPr>
          </a:lstStyle>
          <a:p>
            <a:pPr/>
            <a:r>
              <a:t>DTSA 5509 - Introduction to Machine Learning Final Project: Supervised Learning with Alzheimer’s Disease Datasets</a:t>
            </a:r>
          </a:p>
        </p:txBody>
      </p:sp>
      <p:sp>
        <p:nvSpPr>
          <p:cNvPr id="152" name="Israel Johnson…"/>
          <p:cNvSpPr txBox="1"/>
          <p:nvPr>
            <p:ph type="subTitle" sz="quarter" idx="1"/>
          </p:nvPr>
        </p:nvSpPr>
        <p:spPr>
          <a:xfrm>
            <a:off x="1206500" y="7419609"/>
            <a:ext cx="21971000" cy="1905001"/>
          </a:xfrm>
          <a:prstGeom prst="rect">
            <a:avLst/>
          </a:prstGeom>
        </p:spPr>
        <p:txBody>
          <a:bodyPr/>
          <a:lstStyle/>
          <a:p>
            <a:pPr algn="ctr">
              <a:defRPr b="0"/>
            </a:pPr>
            <a:r>
              <a:t>Israel Johnson</a:t>
            </a:r>
          </a:p>
          <a:p>
            <a:pPr algn="ctr">
              <a:defRPr b="0"/>
            </a:pPr>
            <a:r>
              <a:t>June 25, 2023</a:t>
            </a:r>
          </a:p>
        </p:txBody>
      </p:sp>
      <p:pic>
        <p:nvPicPr>
          <p:cNvPr id="153" name="Image Gallery" descr="Image Gallery"/>
          <p:cNvPicPr>
            <a:picLocks noChangeAspect="1"/>
          </p:cNvPicPr>
          <p:nvPr/>
        </p:nvPicPr>
        <p:blipFill>
          <a:blip r:embed="rId2">
            <a:extLst/>
          </a:blip>
          <a:srcRect l="0" t="2299" r="0" b="2299"/>
          <a:stretch>
            <a:fillRect/>
          </a:stretch>
        </p:blipFill>
        <p:spPr>
          <a:xfrm>
            <a:off x="225264" y="10987909"/>
            <a:ext cx="9521310" cy="1380684"/>
          </a:xfrm>
          <a:prstGeom prst="rect">
            <a:avLst/>
          </a:prstGeom>
          <a:ln w="12700">
            <a:miter lim="400000"/>
          </a:ln>
        </p:spPr>
      </p:pic>
      <p:sp>
        <p:nvSpPr>
          <p:cNvPr id="154"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96"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97" name="EXPLORATORY DATA ANALYSIS (SCENARIO ONE)"/>
          <p:cNvSpPr txBox="1"/>
          <p:nvPr>
            <p:ph type="ctrTitle"/>
          </p:nvPr>
        </p:nvSpPr>
        <p:spPr>
          <a:xfrm>
            <a:off x="1206500" y="1079500"/>
            <a:ext cx="21971000" cy="1433163"/>
          </a:xfrm>
          <a:prstGeom prst="rect">
            <a:avLst/>
          </a:prstGeom>
        </p:spPr>
        <p:txBody>
          <a:bodyPr anchor="t"/>
          <a:lstStyle>
            <a:lvl1pPr algn="ctr" defTabSz="2121354">
              <a:defRPr spc="-147" sz="7394"/>
            </a:lvl1pPr>
          </a:lstStyle>
          <a:p>
            <a:pPr/>
            <a:r>
              <a:t>EXPLORATORY DATA ANALYSIS (SCENARIO ONE)</a:t>
            </a:r>
          </a:p>
        </p:txBody>
      </p:sp>
      <p:sp>
        <p:nvSpPr>
          <p:cNvPr id="198" name="The first stage of exploratory data analysis (EDA) in scenario one was to generate a correlation matrix to see where strong correlation and multicollinearity can be found.…"/>
          <p:cNvSpPr txBox="1"/>
          <p:nvPr>
            <p:ph type="subTitle" idx="1"/>
          </p:nvPr>
        </p:nvSpPr>
        <p:spPr>
          <a:xfrm>
            <a:off x="1020006" y="3783512"/>
            <a:ext cx="21971001" cy="7395484"/>
          </a:xfrm>
          <a:prstGeom prst="rect">
            <a:avLst/>
          </a:prstGeom>
        </p:spPr>
        <p:txBody>
          <a:bodyPr/>
          <a:lstStyle/>
          <a:p>
            <a:pPr marL="609600" indent="-609600" defTabSz="2438338">
              <a:lnSpc>
                <a:spcPct val="90000"/>
              </a:lnSpc>
              <a:spcBef>
                <a:spcPts val="4500"/>
              </a:spcBef>
              <a:buSzPct val="123000"/>
              <a:buChar char="•"/>
              <a:defRPr b="0" sz="4800"/>
            </a:pPr>
            <a:r>
              <a:t>The first stage of exploratory data analysis (EDA) in scenario one was to generate a correlation matrix to see where strong correlation and multicollinearity can be found.</a:t>
            </a:r>
          </a:p>
          <a:p>
            <a:pPr marL="609600" indent="-609600" defTabSz="2438338">
              <a:lnSpc>
                <a:spcPct val="90000"/>
              </a:lnSpc>
              <a:spcBef>
                <a:spcPts val="4500"/>
              </a:spcBef>
              <a:buSzPct val="123000"/>
              <a:buChar char="•"/>
              <a:defRPr b="0" sz="4800"/>
            </a:pPr>
            <a:r>
              <a:t>Along with a correlation matrix, a series of pair plots were also created to explore correlation and collinearity among features</a:t>
            </a:r>
          </a:p>
        </p:txBody>
      </p:sp>
      <p:sp>
        <p:nvSpPr>
          <p:cNvPr id="199"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01"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02"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03" name="correlation_matrix.png" descr="correlation_matrix.png"/>
          <p:cNvPicPr>
            <a:picLocks noChangeAspect="1"/>
          </p:cNvPicPr>
          <p:nvPr/>
        </p:nvPicPr>
        <p:blipFill>
          <a:blip r:embed="rId3">
            <a:extLst/>
          </a:blip>
          <a:stretch>
            <a:fillRect/>
          </a:stretch>
        </p:blipFill>
        <p:spPr>
          <a:xfrm>
            <a:off x="1228144" y="265982"/>
            <a:ext cx="22579033" cy="1059126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05"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06"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07" name="pair_plot.png" descr="pair_plot.png"/>
          <p:cNvPicPr>
            <a:picLocks noChangeAspect="1"/>
          </p:cNvPicPr>
          <p:nvPr/>
        </p:nvPicPr>
        <p:blipFill>
          <a:blip r:embed="rId3">
            <a:extLst/>
          </a:blip>
          <a:stretch>
            <a:fillRect/>
          </a:stretch>
        </p:blipFill>
        <p:spPr>
          <a:xfrm>
            <a:off x="7044102" y="455787"/>
            <a:ext cx="10295795" cy="1029497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09"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10" name="EDA SUMMARY AND RESULTS (SCENARIO ONE)"/>
          <p:cNvSpPr txBox="1"/>
          <p:nvPr>
            <p:ph type="ctrTitle"/>
          </p:nvPr>
        </p:nvSpPr>
        <p:spPr>
          <a:xfrm>
            <a:off x="1206500" y="1079500"/>
            <a:ext cx="21971000" cy="1433163"/>
          </a:xfrm>
          <a:prstGeom prst="rect">
            <a:avLst/>
          </a:prstGeom>
        </p:spPr>
        <p:txBody>
          <a:bodyPr anchor="t"/>
          <a:lstStyle>
            <a:lvl1pPr algn="ctr" defTabSz="2170121">
              <a:defRPr spc="-151" sz="7565"/>
            </a:lvl1pPr>
          </a:lstStyle>
          <a:p>
            <a:pPr/>
            <a:r>
              <a:t>EDA SUMMARY AND RESULTS (SCENARIO ONE)</a:t>
            </a:r>
          </a:p>
        </p:txBody>
      </p:sp>
      <p:sp>
        <p:nvSpPr>
          <p:cNvPr id="211" name="Strong correlation and multicollinearity was found between the features related to types of causes of death and the features related to different disease types. This conclusion serves as the basis for the multilinear regression model approach and further"/>
          <p:cNvSpPr txBox="1"/>
          <p:nvPr>
            <p:ph type="subTitle" idx="1"/>
          </p:nvPr>
        </p:nvSpPr>
        <p:spPr>
          <a:xfrm>
            <a:off x="1020006" y="3783512"/>
            <a:ext cx="21971001" cy="7395484"/>
          </a:xfrm>
          <a:prstGeom prst="rect">
            <a:avLst/>
          </a:prstGeom>
        </p:spPr>
        <p:txBody>
          <a:bodyPr/>
          <a:lstStyle>
            <a:lvl1pPr marL="609600" indent="-609600" defTabSz="2438338">
              <a:lnSpc>
                <a:spcPct val="90000"/>
              </a:lnSpc>
              <a:spcBef>
                <a:spcPts val="4500"/>
              </a:spcBef>
              <a:buSzPct val="123000"/>
              <a:buChar char="•"/>
              <a:defRPr b="0" sz="4800"/>
            </a:lvl1pPr>
          </a:lstStyle>
          <a:p>
            <a:pPr/>
            <a:r>
              <a:t>Strong correlation and multicollinearity was found between the features related to types of causes of death and the features related to different disease types. This conclusion serves as the basis for the multilinear regression model approach and further analysis.</a:t>
            </a:r>
          </a:p>
        </p:txBody>
      </p:sp>
      <p:sp>
        <p:nvSpPr>
          <p:cNvPr id="212"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14"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15" name="MULTILINEAR REGRESSION MODEL (SCENARIO ONE)"/>
          <p:cNvSpPr txBox="1"/>
          <p:nvPr>
            <p:ph type="ctrTitle"/>
          </p:nvPr>
        </p:nvSpPr>
        <p:spPr>
          <a:xfrm>
            <a:off x="1206500" y="1079500"/>
            <a:ext cx="21971000" cy="1433163"/>
          </a:xfrm>
          <a:prstGeom prst="rect">
            <a:avLst/>
          </a:prstGeom>
        </p:spPr>
        <p:txBody>
          <a:bodyPr anchor="t"/>
          <a:lstStyle>
            <a:lvl1pPr algn="ctr" defTabSz="1950671">
              <a:defRPr spc="-136" sz="6800"/>
            </a:lvl1pPr>
          </a:lstStyle>
          <a:p>
            <a:pPr/>
            <a:r>
              <a:t>MULTILINEAR REGRESSION MODEL (SCENARIO ONE)</a:t>
            </a:r>
          </a:p>
        </p:txBody>
      </p:sp>
      <p:sp>
        <p:nvSpPr>
          <p:cNvPr id="216"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17" name="Screenshot 2023-06-25 at 2.59.03 PM.png" descr="Screenshot 2023-06-25 at 2.59.03 PM.png"/>
          <p:cNvPicPr>
            <a:picLocks noChangeAspect="1"/>
          </p:cNvPicPr>
          <p:nvPr/>
        </p:nvPicPr>
        <p:blipFill>
          <a:blip r:embed="rId3">
            <a:extLst/>
          </a:blip>
          <a:stretch>
            <a:fillRect/>
          </a:stretch>
        </p:blipFill>
        <p:spPr>
          <a:xfrm>
            <a:off x="418758" y="4051810"/>
            <a:ext cx="23546484" cy="561238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19"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20" name="EVALUATION METRICS (SCENARIO ONE)"/>
          <p:cNvSpPr txBox="1"/>
          <p:nvPr>
            <p:ph type="ctrTitle"/>
          </p:nvPr>
        </p:nvSpPr>
        <p:spPr>
          <a:xfrm>
            <a:off x="1206500" y="951163"/>
            <a:ext cx="21971000" cy="1433163"/>
          </a:xfrm>
          <a:prstGeom prst="rect">
            <a:avLst/>
          </a:prstGeom>
        </p:spPr>
        <p:txBody>
          <a:bodyPr anchor="t"/>
          <a:lstStyle>
            <a:lvl1pPr algn="ctr">
              <a:defRPr spc="-170" sz="8500"/>
            </a:lvl1pPr>
          </a:lstStyle>
          <a:p>
            <a:pPr/>
            <a:r>
              <a:t>EVALUATION METRICS (SCENARIO ONE)</a:t>
            </a:r>
          </a:p>
        </p:txBody>
      </p:sp>
      <p:sp>
        <p:nvSpPr>
          <p:cNvPr id="221"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22" name="Screenshot 2023-06-25 at 4.52.59 PM.png" descr="Screenshot 2023-06-25 at 4.52.59 PM.png"/>
          <p:cNvPicPr>
            <a:picLocks noChangeAspect="1"/>
          </p:cNvPicPr>
          <p:nvPr/>
        </p:nvPicPr>
        <p:blipFill>
          <a:blip r:embed="rId3">
            <a:extLst/>
          </a:blip>
          <a:stretch>
            <a:fillRect/>
          </a:stretch>
        </p:blipFill>
        <p:spPr>
          <a:xfrm>
            <a:off x="13588243" y="2635930"/>
            <a:ext cx="8072417" cy="8148572"/>
          </a:xfrm>
          <a:prstGeom prst="rect">
            <a:avLst/>
          </a:prstGeom>
          <a:ln w="12700">
            <a:miter lim="400000"/>
          </a:ln>
        </p:spPr>
      </p:pic>
      <p:pic>
        <p:nvPicPr>
          <p:cNvPr id="223" name="Screenshot 2023-06-25 at 3.02.21 PM.png" descr="Screenshot 2023-06-25 at 3.02.21 PM.png"/>
          <p:cNvPicPr>
            <a:picLocks noChangeAspect="1"/>
          </p:cNvPicPr>
          <p:nvPr/>
        </p:nvPicPr>
        <p:blipFill>
          <a:blip r:embed="rId4">
            <a:extLst/>
          </a:blip>
          <a:stretch>
            <a:fillRect/>
          </a:stretch>
        </p:blipFill>
        <p:spPr>
          <a:xfrm>
            <a:off x="2368536" y="2635930"/>
            <a:ext cx="8674286" cy="814857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25"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26" name="EXPLORATORY DATA ANALYSIS (SCENARIO TWO)"/>
          <p:cNvSpPr txBox="1"/>
          <p:nvPr>
            <p:ph type="ctrTitle"/>
          </p:nvPr>
        </p:nvSpPr>
        <p:spPr>
          <a:xfrm>
            <a:off x="1206500" y="1079500"/>
            <a:ext cx="21971000" cy="1433163"/>
          </a:xfrm>
          <a:prstGeom prst="rect">
            <a:avLst/>
          </a:prstGeom>
        </p:spPr>
        <p:txBody>
          <a:bodyPr anchor="t"/>
          <a:lstStyle>
            <a:lvl1pPr algn="ctr" defTabSz="2096971">
              <a:defRPr spc="-146" sz="7310"/>
            </a:lvl1pPr>
          </a:lstStyle>
          <a:p>
            <a:pPr/>
            <a:r>
              <a:t>EXPLORATORY DATA ANALYSIS (SCENARIO TWO)</a:t>
            </a:r>
          </a:p>
        </p:txBody>
      </p:sp>
      <p:sp>
        <p:nvSpPr>
          <p:cNvPr id="227"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8" name="Selected features for the second scenario of the project are as follows: ‘age’ and ‘gender’.…"/>
          <p:cNvSpPr txBox="1"/>
          <p:nvPr>
            <p:ph type="subTitle" idx="1"/>
          </p:nvPr>
        </p:nvSpPr>
        <p:spPr>
          <a:xfrm>
            <a:off x="1020006" y="3783512"/>
            <a:ext cx="21971001" cy="7395484"/>
          </a:xfrm>
          <a:prstGeom prst="rect">
            <a:avLst/>
          </a:prstGeom>
        </p:spPr>
        <p:txBody>
          <a:bodyPr/>
          <a:lstStyle/>
          <a:p>
            <a:pPr marL="609600" indent="-609600" defTabSz="2438338">
              <a:lnSpc>
                <a:spcPct val="90000"/>
              </a:lnSpc>
              <a:spcBef>
                <a:spcPts val="4500"/>
              </a:spcBef>
              <a:buSzPct val="123000"/>
              <a:buChar char="•"/>
              <a:defRPr b="0" sz="4800"/>
            </a:pPr>
            <a:r>
              <a:t>Selected features for the second scenario of the project are as follows: ‘age’ and ‘gender’.</a:t>
            </a:r>
          </a:p>
          <a:p>
            <a:pPr marL="609600" indent="-609600" defTabSz="2438338">
              <a:lnSpc>
                <a:spcPct val="90000"/>
              </a:lnSpc>
              <a:spcBef>
                <a:spcPts val="4500"/>
              </a:spcBef>
              <a:buSzPct val="123000"/>
              <a:buChar char="•"/>
              <a:defRPr b="0" sz="4800"/>
            </a:pPr>
            <a:r>
              <a:t>Generated histograms show the frequency of male and female patients with Alzheimer’s disease among different ages.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30"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31" name="EXPLORATORY DATA ANALYSIS (SCENARIO TWO)"/>
          <p:cNvSpPr txBox="1"/>
          <p:nvPr>
            <p:ph type="ctrTitle"/>
          </p:nvPr>
        </p:nvSpPr>
        <p:spPr>
          <a:xfrm>
            <a:off x="1206500" y="1079500"/>
            <a:ext cx="21971000" cy="1433163"/>
          </a:xfrm>
          <a:prstGeom prst="rect">
            <a:avLst/>
          </a:prstGeom>
        </p:spPr>
        <p:txBody>
          <a:bodyPr anchor="t"/>
          <a:lstStyle>
            <a:lvl1pPr algn="ctr" defTabSz="2096971">
              <a:defRPr spc="-146" sz="7310"/>
            </a:lvl1pPr>
          </a:lstStyle>
          <a:p>
            <a:pPr/>
            <a:r>
              <a:t>EXPLORATORY DATA ANALYSIS (SCENARIO TWO)</a:t>
            </a:r>
          </a:p>
        </p:txBody>
      </p:sp>
      <p:sp>
        <p:nvSpPr>
          <p:cNvPr id="232"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33" name="Screenshot 2023-06-25 at 3.21.03 PM.png" descr="Screenshot 2023-06-25 at 3.21.03 PM.png"/>
          <p:cNvPicPr>
            <a:picLocks noChangeAspect="1"/>
          </p:cNvPicPr>
          <p:nvPr/>
        </p:nvPicPr>
        <p:blipFill>
          <a:blip r:embed="rId3">
            <a:extLst/>
          </a:blip>
          <a:stretch>
            <a:fillRect/>
          </a:stretch>
        </p:blipFill>
        <p:spPr>
          <a:xfrm>
            <a:off x="1018403" y="2817340"/>
            <a:ext cx="10798037" cy="7914089"/>
          </a:xfrm>
          <a:prstGeom prst="rect">
            <a:avLst/>
          </a:prstGeom>
          <a:ln w="12700">
            <a:miter lim="400000"/>
          </a:ln>
        </p:spPr>
      </p:pic>
      <p:pic>
        <p:nvPicPr>
          <p:cNvPr id="234" name="Screenshot 2023-06-25 at 3.21.07 PM.png" descr="Screenshot 2023-06-25 at 3.21.07 PM.png"/>
          <p:cNvPicPr>
            <a:picLocks noChangeAspect="1"/>
          </p:cNvPicPr>
          <p:nvPr/>
        </p:nvPicPr>
        <p:blipFill>
          <a:blip r:embed="rId4">
            <a:extLst/>
          </a:blip>
          <a:stretch>
            <a:fillRect/>
          </a:stretch>
        </p:blipFill>
        <p:spPr>
          <a:xfrm>
            <a:off x="12168939" y="2817340"/>
            <a:ext cx="10848526" cy="791408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36"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37" name="LOGISTIC REGRESSION MODEL (SCENARIO TWO)"/>
          <p:cNvSpPr txBox="1"/>
          <p:nvPr>
            <p:ph type="ctrTitle"/>
          </p:nvPr>
        </p:nvSpPr>
        <p:spPr>
          <a:xfrm>
            <a:off x="1206500" y="1079500"/>
            <a:ext cx="21971000" cy="1433163"/>
          </a:xfrm>
          <a:prstGeom prst="rect">
            <a:avLst/>
          </a:prstGeom>
        </p:spPr>
        <p:txBody>
          <a:bodyPr anchor="t"/>
          <a:lstStyle>
            <a:lvl1pPr algn="ctr" defTabSz="2096971">
              <a:defRPr spc="-146" sz="7310"/>
            </a:lvl1pPr>
          </a:lstStyle>
          <a:p>
            <a:pPr/>
            <a:r>
              <a:t>LOGISTIC REGRESSION MODEL (SCENARIO TWO)</a:t>
            </a:r>
          </a:p>
        </p:txBody>
      </p:sp>
      <p:sp>
        <p:nvSpPr>
          <p:cNvPr id="238"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39" name="Screenshot 2023-06-26 at 5.45.43 PM.png" descr="Screenshot 2023-06-26 at 5.45.43 PM.png"/>
          <p:cNvPicPr>
            <a:picLocks noChangeAspect="1"/>
          </p:cNvPicPr>
          <p:nvPr/>
        </p:nvPicPr>
        <p:blipFill>
          <a:blip r:embed="rId3">
            <a:extLst/>
          </a:blip>
          <a:stretch>
            <a:fillRect/>
          </a:stretch>
        </p:blipFill>
        <p:spPr>
          <a:xfrm>
            <a:off x="2204511" y="4551805"/>
            <a:ext cx="20907807" cy="461239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41"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42" name="EVALUATION METRICS (SCENARIO TWO)"/>
          <p:cNvSpPr txBox="1"/>
          <p:nvPr>
            <p:ph type="ctrTitle"/>
          </p:nvPr>
        </p:nvSpPr>
        <p:spPr>
          <a:xfrm>
            <a:off x="1206500" y="1079500"/>
            <a:ext cx="21971000" cy="1433163"/>
          </a:xfrm>
          <a:prstGeom prst="rect">
            <a:avLst/>
          </a:prstGeom>
        </p:spPr>
        <p:txBody>
          <a:bodyPr anchor="t"/>
          <a:lstStyle>
            <a:lvl1pPr algn="ctr">
              <a:defRPr spc="-170" sz="8500"/>
            </a:lvl1pPr>
          </a:lstStyle>
          <a:p>
            <a:pPr/>
            <a:r>
              <a:t>EVALUATION METRICS (SCENARIO TWO)</a:t>
            </a:r>
          </a:p>
        </p:txBody>
      </p:sp>
      <p:sp>
        <p:nvSpPr>
          <p:cNvPr id="243"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44" name="Screenshot 2023-06-26 at 5.42.30 PM.png" descr="Screenshot 2023-06-26 at 5.42.30 PM.png"/>
          <p:cNvPicPr>
            <a:picLocks noChangeAspect="1"/>
          </p:cNvPicPr>
          <p:nvPr/>
        </p:nvPicPr>
        <p:blipFill>
          <a:blip r:embed="rId3">
            <a:extLst/>
          </a:blip>
          <a:stretch>
            <a:fillRect/>
          </a:stretch>
        </p:blipFill>
        <p:spPr>
          <a:xfrm>
            <a:off x="13161244" y="2821735"/>
            <a:ext cx="9111091" cy="8239595"/>
          </a:xfrm>
          <a:prstGeom prst="rect">
            <a:avLst/>
          </a:prstGeom>
          <a:ln w="12700">
            <a:miter lim="400000"/>
          </a:ln>
        </p:spPr>
      </p:pic>
      <p:pic>
        <p:nvPicPr>
          <p:cNvPr id="245" name="Screenshot 2023-06-26 at 5.42.39 PM.png" descr="Screenshot 2023-06-26 at 5.42.39 PM.png"/>
          <p:cNvPicPr>
            <a:picLocks noChangeAspect="1"/>
          </p:cNvPicPr>
          <p:nvPr/>
        </p:nvPicPr>
        <p:blipFill>
          <a:blip r:embed="rId4">
            <a:extLst/>
          </a:blip>
          <a:stretch>
            <a:fillRect/>
          </a:stretch>
        </p:blipFill>
        <p:spPr>
          <a:xfrm>
            <a:off x="1743777" y="2738203"/>
            <a:ext cx="9521311" cy="823959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56"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57" name="PROBLEM STATEMENT"/>
          <p:cNvSpPr txBox="1"/>
          <p:nvPr>
            <p:ph type="ctrTitle"/>
          </p:nvPr>
        </p:nvSpPr>
        <p:spPr>
          <a:xfrm>
            <a:off x="1206500" y="1079500"/>
            <a:ext cx="21971000" cy="1433163"/>
          </a:xfrm>
          <a:prstGeom prst="rect">
            <a:avLst/>
          </a:prstGeom>
        </p:spPr>
        <p:txBody>
          <a:bodyPr anchor="t"/>
          <a:lstStyle>
            <a:lvl1pPr algn="ctr">
              <a:defRPr spc="-170" sz="8500"/>
            </a:lvl1pPr>
          </a:lstStyle>
          <a:p>
            <a:pPr/>
            <a:r>
              <a:t>PROBLEM STATEMENT</a:t>
            </a:r>
          </a:p>
        </p:txBody>
      </p:sp>
      <p:sp>
        <p:nvSpPr>
          <p:cNvPr id="158" name="There has been ongoing research in the area of developing artificial intelligence (AI) and machine learning (ML) applications for Alzheimer’s disease and dementia. These applications range from detecting early stages of Alzheimer’s disease (and dementia)"/>
          <p:cNvSpPr txBox="1"/>
          <p:nvPr>
            <p:ph type="subTitle" idx="1"/>
          </p:nvPr>
        </p:nvSpPr>
        <p:spPr>
          <a:xfrm>
            <a:off x="1020006" y="3783512"/>
            <a:ext cx="21971001" cy="7395484"/>
          </a:xfrm>
          <a:prstGeom prst="rect">
            <a:avLst/>
          </a:prstGeom>
        </p:spPr>
        <p:txBody>
          <a:bodyPr/>
          <a:lstStyle/>
          <a:p>
            <a:pPr marL="609600" indent="-609600" defTabSz="2438338">
              <a:lnSpc>
                <a:spcPct val="90000"/>
              </a:lnSpc>
              <a:spcBef>
                <a:spcPts val="4500"/>
              </a:spcBef>
              <a:buSzPct val="123000"/>
              <a:buChar char="•"/>
              <a:defRPr b="0" sz="4800"/>
            </a:pPr>
            <a:r>
              <a:t>There has been ongoing research in the area of developing artificial intelligence (AI) and machine learning (ML) applications for Alzheimer’s disease and dementia. These applications range from detecting early stages of Alzheimer’s disease (and dementia) to measuring the impact of the disease in the presence of other diseases.</a:t>
            </a:r>
          </a:p>
          <a:p>
            <a:pPr marL="609600" indent="-609600" defTabSz="2438338">
              <a:lnSpc>
                <a:spcPct val="90000"/>
              </a:lnSpc>
              <a:spcBef>
                <a:spcPts val="4500"/>
              </a:spcBef>
              <a:buSzPct val="123000"/>
              <a:buChar char="•"/>
              <a:defRPr b="0" sz="4800"/>
            </a:pPr>
            <a:r>
              <a:t>Researchers are still exploring different ML model approaches for analyzing datasets related to Alzheimer’s disease and dementia, seeking which are the best models to apply in given scenarios related to the disease.</a:t>
            </a:r>
          </a:p>
        </p:txBody>
      </p:sp>
      <p:sp>
        <p:nvSpPr>
          <p:cNvPr id="159"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47"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48" name="RESULTS AND DISCUSSION"/>
          <p:cNvSpPr txBox="1"/>
          <p:nvPr>
            <p:ph type="ctrTitle"/>
          </p:nvPr>
        </p:nvSpPr>
        <p:spPr>
          <a:xfrm>
            <a:off x="1206500" y="1079500"/>
            <a:ext cx="21971000" cy="1433163"/>
          </a:xfrm>
          <a:prstGeom prst="rect">
            <a:avLst/>
          </a:prstGeom>
        </p:spPr>
        <p:txBody>
          <a:bodyPr anchor="t"/>
          <a:lstStyle>
            <a:lvl1pPr algn="ctr">
              <a:defRPr spc="-170" sz="8500"/>
            </a:lvl1pPr>
          </a:lstStyle>
          <a:p>
            <a:pPr/>
            <a:r>
              <a:t>RESULTS AND DISCUSSION</a:t>
            </a:r>
          </a:p>
        </p:txBody>
      </p:sp>
      <p:sp>
        <p:nvSpPr>
          <p:cNvPr id="249" name="For scenario one, the following column features were selected as dependent variables for the multilinear regression model: ‘AllCause’, ‘COVID19MultipleCauseofDeath’, and ‘COVIDUnderlyingCauseofDeath’. As a column feature, Alzheimer’s disease was found to"/>
          <p:cNvSpPr txBox="1"/>
          <p:nvPr>
            <p:ph type="subTitle" idx="1"/>
          </p:nvPr>
        </p:nvSpPr>
        <p:spPr>
          <a:xfrm>
            <a:off x="1020006" y="3160258"/>
            <a:ext cx="21971001" cy="7395484"/>
          </a:xfrm>
          <a:prstGeom prst="rect">
            <a:avLst/>
          </a:prstGeom>
        </p:spPr>
        <p:txBody>
          <a:bodyPr/>
          <a:lstStyle/>
          <a:p>
            <a:pPr marL="554736" indent="-554736" defTabSz="2218888">
              <a:lnSpc>
                <a:spcPct val="90000"/>
              </a:lnSpc>
              <a:spcBef>
                <a:spcPts val="4000"/>
              </a:spcBef>
              <a:buSzPct val="123000"/>
              <a:buChar char="•"/>
              <a:defRPr b="0" sz="4368"/>
            </a:pPr>
            <a:r>
              <a:t>For scenario one, the following column features were selected as dependent variables for the multilinear regression model: ‘AllCause’, ‘COVID19MultipleCauseofDeath’, and ‘COVIDUnderlyingCauseofDeath’. As a column feature, Alzheimer’s disease was found to be significant for two of these variables: ‘AllCause’ (category for all causes of death) and ‘COVID19MultipleCauseofDeath’ (category for multiple causes leading to COVID19 deaths). The goal for scenario one was achievable.</a:t>
            </a:r>
          </a:p>
          <a:p>
            <a:pPr marL="554736" indent="-554736" defTabSz="2218888">
              <a:lnSpc>
                <a:spcPct val="90000"/>
              </a:lnSpc>
              <a:spcBef>
                <a:spcPts val="4000"/>
              </a:spcBef>
              <a:buSzPct val="123000"/>
              <a:buChar char="•"/>
              <a:defRPr b="0" sz="4368"/>
            </a:pPr>
            <a:r>
              <a:t>In scenario two, the selected features (‘age’ and ‘gender’) were found to be not well correlated. Despite this, model analysis revealed effective methods for necessary improvements for model performance and accuracy: dataset pruning and increasing random shuffling on input data. As a result, concluding AUC metrics and accuracy increased for this scenario. The initial goals for scenario two were achievable.</a:t>
            </a:r>
          </a:p>
        </p:txBody>
      </p:sp>
      <p:sp>
        <p:nvSpPr>
          <p:cNvPr id="250"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52"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53" name="LESSONS LEARNED"/>
          <p:cNvSpPr txBox="1"/>
          <p:nvPr>
            <p:ph type="ctrTitle"/>
          </p:nvPr>
        </p:nvSpPr>
        <p:spPr>
          <a:xfrm>
            <a:off x="1206500" y="1079500"/>
            <a:ext cx="21971000" cy="1433163"/>
          </a:xfrm>
          <a:prstGeom prst="rect">
            <a:avLst/>
          </a:prstGeom>
        </p:spPr>
        <p:txBody>
          <a:bodyPr anchor="t"/>
          <a:lstStyle>
            <a:lvl1pPr algn="ctr">
              <a:defRPr spc="-170" sz="8500"/>
            </a:lvl1pPr>
          </a:lstStyle>
          <a:p>
            <a:pPr/>
            <a:r>
              <a:t>LESSONS LEARNED</a:t>
            </a:r>
          </a:p>
        </p:txBody>
      </p:sp>
      <p:sp>
        <p:nvSpPr>
          <p:cNvPr id="254" name="Data cleaning was revealed to be a critical aspect for the project.…"/>
          <p:cNvSpPr txBox="1"/>
          <p:nvPr>
            <p:ph type="subTitle" idx="1"/>
          </p:nvPr>
        </p:nvSpPr>
        <p:spPr>
          <a:xfrm>
            <a:off x="1020006" y="3783512"/>
            <a:ext cx="21971001" cy="7395484"/>
          </a:xfrm>
          <a:prstGeom prst="rect">
            <a:avLst/>
          </a:prstGeom>
        </p:spPr>
        <p:txBody>
          <a:bodyPr/>
          <a:lstStyle/>
          <a:p>
            <a:pPr marL="609600" indent="-609600" defTabSz="2438338">
              <a:lnSpc>
                <a:spcPct val="90000"/>
              </a:lnSpc>
              <a:spcBef>
                <a:spcPts val="4500"/>
              </a:spcBef>
              <a:buSzPct val="123000"/>
              <a:buChar char="•"/>
              <a:defRPr b="0" sz="4800"/>
            </a:pPr>
            <a:r>
              <a:t>Data cleaning was revealed to be a critical aspect for the project.</a:t>
            </a:r>
          </a:p>
          <a:p>
            <a:pPr marL="609600" indent="-609600" defTabSz="2438338">
              <a:lnSpc>
                <a:spcPct val="90000"/>
              </a:lnSpc>
              <a:spcBef>
                <a:spcPts val="4500"/>
              </a:spcBef>
              <a:buSzPct val="123000"/>
              <a:buChar char="•"/>
              <a:defRPr b="0" sz="4800"/>
            </a:pPr>
            <a:r>
              <a:t>Repeating scenarios with different datasets can reveal different correlation results for analysis.</a:t>
            </a:r>
          </a:p>
          <a:p>
            <a:pPr marL="609600" indent="-609600" defTabSz="2438338">
              <a:lnSpc>
                <a:spcPct val="90000"/>
              </a:lnSpc>
              <a:spcBef>
                <a:spcPts val="4500"/>
              </a:spcBef>
              <a:buSzPct val="123000"/>
              <a:buChar char="•"/>
              <a:defRPr b="0" sz="4800"/>
            </a:pPr>
            <a:r>
              <a:t>Testing the same machine learning models with larger scales of data can determine robustness of the given models.</a:t>
            </a:r>
          </a:p>
        </p:txBody>
      </p:sp>
      <p:sp>
        <p:nvSpPr>
          <p:cNvPr id="255"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57"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58" name="CONCLUSION"/>
          <p:cNvSpPr txBox="1"/>
          <p:nvPr>
            <p:ph type="ctrTitle"/>
          </p:nvPr>
        </p:nvSpPr>
        <p:spPr>
          <a:xfrm>
            <a:off x="1206500" y="1079500"/>
            <a:ext cx="21971000" cy="1433163"/>
          </a:xfrm>
          <a:prstGeom prst="rect">
            <a:avLst/>
          </a:prstGeom>
        </p:spPr>
        <p:txBody>
          <a:bodyPr anchor="t"/>
          <a:lstStyle>
            <a:lvl1pPr algn="ctr">
              <a:defRPr spc="-170" sz="8500"/>
            </a:lvl1pPr>
          </a:lstStyle>
          <a:p>
            <a:pPr/>
            <a:r>
              <a:t>CONCLUSION</a:t>
            </a:r>
          </a:p>
        </p:txBody>
      </p:sp>
      <p:sp>
        <p:nvSpPr>
          <p:cNvPr id="259" name="In conclusion, multilinear regression models were found to be an effective model approach in identifying Alzheimer’s disease as a significant feature in the presence of other diseases. This model approach can be beneficial for other similar scenarios whe"/>
          <p:cNvSpPr txBox="1"/>
          <p:nvPr>
            <p:ph type="subTitle" idx="1"/>
          </p:nvPr>
        </p:nvSpPr>
        <p:spPr>
          <a:xfrm>
            <a:off x="1020006" y="3160258"/>
            <a:ext cx="21971001" cy="7395484"/>
          </a:xfrm>
          <a:prstGeom prst="rect">
            <a:avLst/>
          </a:prstGeom>
        </p:spPr>
        <p:txBody>
          <a:bodyPr/>
          <a:lstStyle/>
          <a:p>
            <a:pPr marL="609600" indent="-609600" defTabSz="2438338">
              <a:lnSpc>
                <a:spcPct val="90000"/>
              </a:lnSpc>
              <a:spcBef>
                <a:spcPts val="4500"/>
              </a:spcBef>
              <a:buSzPct val="123000"/>
              <a:buChar char="•"/>
              <a:defRPr b="0" sz="4800"/>
            </a:pPr>
            <a:r>
              <a:t>In conclusion, multilinear regression models were found to be an effective model approach in identifying Alzheimer’s disease as a significant feature in the presence of other diseases. This model approach can be beneficial for other similar scenarios where multiple diseases are involved.</a:t>
            </a:r>
          </a:p>
          <a:p>
            <a:pPr marL="609600" indent="-609600" defTabSz="2438338">
              <a:lnSpc>
                <a:spcPct val="90000"/>
              </a:lnSpc>
              <a:spcBef>
                <a:spcPts val="4500"/>
              </a:spcBef>
              <a:buSzPct val="123000"/>
              <a:buChar char="•"/>
              <a:defRPr b="0" sz="4800"/>
            </a:pPr>
            <a:r>
              <a:t>For scenario two, even though strong correlation was not found, dataset pruning and increased random shuffling of input data were found to be effective methods when improving accuracy of the given logistic regression model. Future tests will need to be conducted, and repeating the scenario with different features would be beneficial in finding stronger correlation and collinearity.</a:t>
            </a:r>
          </a:p>
        </p:txBody>
      </p:sp>
      <p:sp>
        <p:nvSpPr>
          <p:cNvPr id="260"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262"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263" name="THANK YOU"/>
          <p:cNvSpPr txBox="1"/>
          <p:nvPr>
            <p:ph type="subTitle" sz="quarter" idx="1"/>
          </p:nvPr>
        </p:nvSpPr>
        <p:spPr>
          <a:xfrm>
            <a:off x="10369078" y="6263611"/>
            <a:ext cx="3645844" cy="1188778"/>
          </a:xfrm>
          <a:prstGeom prst="rect">
            <a:avLst/>
          </a:prstGeom>
        </p:spPr>
        <p:txBody>
          <a:bodyPr/>
          <a:lstStyle>
            <a:lvl1pPr defTabSz="2365188">
              <a:lnSpc>
                <a:spcPct val="90000"/>
              </a:lnSpc>
              <a:spcBef>
                <a:spcPts val="4300"/>
              </a:spcBef>
              <a:defRPr sz="4656"/>
            </a:lvl1pPr>
          </a:lstStyle>
          <a:p>
            <a:pPr/>
            <a:r>
              <a:t>THANK YOU</a:t>
            </a:r>
          </a:p>
        </p:txBody>
      </p:sp>
      <p:sp>
        <p:nvSpPr>
          <p:cNvPr id="264"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61"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62" name="PROJECT OBJECTIVE"/>
          <p:cNvSpPr txBox="1"/>
          <p:nvPr>
            <p:ph type="ctrTitle"/>
          </p:nvPr>
        </p:nvSpPr>
        <p:spPr>
          <a:xfrm>
            <a:off x="1206500" y="1079500"/>
            <a:ext cx="21971000" cy="1433163"/>
          </a:xfrm>
          <a:prstGeom prst="rect">
            <a:avLst/>
          </a:prstGeom>
        </p:spPr>
        <p:txBody>
          <a:bodyPr anchor="t"/>
          <a:lstStyle>
            <a:lvl1pPr algn="ctr">
              <a:defRPr spc="-170" sz="8500"/>
            </a:lvl1pPr>
          </a:lstStyle>
          <a:p>
            <a:pPr/>
            <a:r>
              <a:t>PROJECT OBJECTIVE</a:t>
            </a:r>
          </a:p>
        </p:txBody>
      </p:sp>
      <p:sp>
        <p:nvSpPr>
          <p:cNvPr id="163" name="The goal for this project is to apply model analysis for two different scenarios, where both scenarios relate to datasets about Alzheimer’s disease and dementia…"/>
          <p:cNvSpPr txBox="1"/>
          <p:nvPr>
            <p:ph type="subTitle" idx="1"/>
          </p:nvPr>
        </p:nvSpPr>
        <p:spPr>
          <a:xfrm>
            <a:off x="1020006" y="3398501"/>
            <a:ext cx="21971001" cy="7395484"/>
          </a:xfrm>
          <a:prstGeom prst="rect">
            <a:avLst/>
          </a:prstGeom>
        </p:spPr>
        <p:txBody>
          <a:bodyPr/>
          <a:lstStyle/>
          <a:p>
            <a:pPr marL="499872" indent="-499872" defTabSz="1999437">
              <a:lnSpc>
                <a:spcPct val="90000"/>
              </a:lnSpc>
              <a:spcBef>
                <a:spcPts val="3600"/>
              </a:spcBef>
              <a:buSzPct val="123000"/>
              <a:buChar char="•"/>
              <a:defRPr b="0" sz="3936"/>
            </a:pPr>
            <a:r>
              <a:t>The goal for this project is to apply model analysis for two different scenarios, where both scenarios relate to datasets about Alzheimer’s disease and dementia</a:t>
            </a:r>
          </a:p>
          <a:p>
            <a:pPr marL="499872" indent="-499872" defTabSz="1999437">
              <a:lnSpc>
                <a:spcPct val="90000"/>
              </a:lnSpc>
              <a:spcBef>
                <a:spcPts val="3600"/>
              </a:spcBef>
              <a:buSzPct val="123000"/>
              <a:buChar char="•"/>
              <a:defRPr b="0" sz="3936"/>
            </a:pPr>
            <a:r>
              <a:t>The two scenarios are as follows:</a:t>
            </a:r>
          </a:p>
          <a:p>
            <a:pPr lvl="2" marL="1499616" indent="-499872" defTabSz="1999437">
              <a:lnSpc>
                <a:spcPct val="90000"/>
              </a:lnSpc>
              <a:spcBef>
                <a:spcPts val="3600"/>
              </a:spcBef>
              <a:buSzPct val="123000"/>
              <a:buChar char="•"/>
              <a:defRPr b="0" sz="3936"/>
            </a:pPr>
            <a:r>
              <a:t>Determine if Alzheimer’s disease is an effective feature with data related to the COVID19 pandemic, when compared to other disease features that are present. A  multilinear regression model is used for model analysis in this scenario. </a:t>
            </a:r>
          </a:p>
          <a:p>
            <a:pPr lvl="2" marL="1499616" indent="-499872" defTabSz="1999437">
              <a:lnSpc>
                <a:spcPct val="90000"/>
              </a:lnSpc>
              <a:spcBef>
                <a:spcPts val="3600"/>
              </a:spcBef>
              <a:buSzPct val="123000"/>
              <a:buChar char="•"/>
              <a:defRPr b="0" sz="3936"/>
            </a:pPr>
            <a:r>
              <a:t>Determine if whether or not there is a strong correlation between age and gender features among patients who have Alzheimer’s disease or dementia. Also, in either case of correlation conditions, find ways to improve model accuracy and performance, if necessary. For the model approach for this case, a logistic regression model is applied to the corresponding data.</a:t>
            </a:r>
          </a:p>
        </p:txBody>
      </p:sp>
      <p:sp>
        <p:nvSpPr>
          <p:cNvPr id="164"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66"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67" name="DATA SOURCES"/>
          <p:cNvSpPr txBox="1"/>
          <p:nvPr>
            <p:ph type="ctrTitle"/>
          </p:nvPr>
        </p:nvSpPr>
        <p:spPr>
          <a:xfrm>
            <a:off x="1206500" y="1079500"/>
            <a:ext cx="21971000" cy="1433163"/>
          </a:xfrm>
          <a:prstGeom prst="rect">
            <a:avLst/>
          </a:prstGeom>
        </p:spPr>
        <p:txBody>
          <a:bodyPr anchor="t"/>
          <a:lstStyle>
            <a:lvl1pPr algn="ctr">
              <a:defRPr spc="-170" sz="8500"/>
            </a:lvl1pPr>
          </a:lstStyle>
          <a:p>
            <a:pPr/>
            <a:r>
              <a:t>DATA SOURCES</a:t>
            </a:r>
          </a:p>
        </p:txBody>
      </p:sp>
      <p:sp>
        <p:nvSpPr>
          <p:cNvPr id="168" name=") U.S Department of Health and Human Services, Centers for Disease Control and Prevention (2021). Monthly Counts of Deaths By Select Causes (2020-2021) [Data set]. Retrieved from https://catalog.data.gov/dataset/monthly-counts-of-deaths-by-select-causes-"/>
          <p:cNvSpPr txBox="1"/>
          <p:nvPr>
            <p:ph type="subTitle" idx="1"/>
          </p:nvPr>
        </p:nvSpPr>
        <p:spPr>
          <a:xfrm>
            <a:off x="991946" y="3160258"/>
            <a:ext cx="21971001" cy="7395484"/>
          </a:xfrm>
          <a:prstGeom prst="rect">
            <a:avLst/>
          </a:prstGeom>
        </p:spPr>
        <p:txBody>
          <a:bodyPr/>
          <a:lstStyle/>
          <a:p>
            <a:pPr marL="194310" indent="-194310" defTabSz="2072588">
              <a:lnSpc>
                <a:spcPct val="90000"/>
              </a:lnSpc>
              <a:spcBef>
                <a:spcPts val="3800"/>
              </a:spcBef>
              <a:buSzPct val="100000"/>
              <a:buAutoNum type="arabicPeriod" startAt="1"/>
              <a:defRPr b="0" sz="3145"/>
            </a:pPr>
            <a:r>
              <a:t>) U.S Department of Health and Human Services, Centers for Disease Control and Prevention (2021). Monthly Counts of Deaths By Select Causes (2020-2021) [Data set]. Retrieved from </a:t>
            </a:r>
            <a:r>
              <a:rPr u="sng">
                <a:hlinkClick r:id="rId3" invalidUrl="" action="" tgtFrame="" tooltip="" history="1" highlightClick="0" endSnd="0"/>
              </a:rPr>
              <a:t>https://catalog.data.gov/dataset/monthly-counts-of-deaths-by-select-causes-2020-2021-2785a</a:t>
            </a:r>
          </a:p>
          <a:p>
            <a:pPr marL="194310" indent="-194310" defTabSz="2072588">
              <a:lnSpc>
                <a:spcPct val="90000"/>
              </a:lnSpc>
              <a:spcBef>
                <a:spcPts val="3800"/>
              </a:spcBef>
              <a:buSzPct val="100000"/>
              <a:buAutoNum type="arabicPeriod" startAt="1"/>
              <a:defRPr b="0" sz="3145"/>
            </a:pPr>
            <a:r>
              <a:t>) U.S Department of Health and Human Services, Centers for Disease Control and Prevention (2021). Conditions Contributing to Deaths Involving Coronavirus Disease 2019 (COVID-19) by Age Group [Data set]. Retrieved from </a:t>
            </a:r>
            <a:r>
              <a:rPr u="sng">
                <a:hlinkClick r:id="rId4" invalidUrl="" action="" tgtFrame="" tooltip="" history="1" highlightClick="0" endSnd="0"/>
              </a:rPr>
              <a:t>https://catalog.data.gov/dataset/conditions-contributing-to-deaths-involving-coronavirus-disease-2019-covid-19-by-age-group</a:t>
            </a:r>
          </a:p>
          <a:p>
            <a:pPr marL="194310" indent="-194310" defTabSz="2072588">
              <a:lnSpc>
                <a:spcPct val="90000"/>
              </a:lnSpc>
              <a:spcBef>
                <a:spcPts val="3800"/>
              </a:spcBef>
              <a:buSzPct val="100000"/>
              <a:buAutoNum type="arabicPeriod" startAt="1"/>
              <a:defRPr b="0" sz="3145"/>
            </a:pPr>
            <a:r>
              <a:t>) Open Access Series of Imaging Studies (OASIS) Brains Project. OASIS: Cross-sectional MRI Data in Young, Middle-Aged, Nondemented, and Demented Older Adults (2007) [Data set]. Retrieved from </a:t>
            </a:r>
            <a:r>
              <a:rPr u="sng">
                <a:hlinkClick r:id="rId5" invalidUrl="" action="" tgtFrame="" tooltip="" history="1" highlightClick="0" endSnd="0"/>
              </a:rPr>
              <a:t>https://www.oasis-brains.org/#oasis1</a:t>
            </a:r>
          </a:p>
          <a:p>
            <a:pPr marL="194310" indent="-194310" defTabSz="2072588">
              <a:lnSpc>
                <a:spcPct val="90000"/>
              </a:lnSpc>
              <a:spcBef>
                <a:spcPts val="3800"/>
              </a:spcBef>
              <a:buSzPct val="100000"/>
              <a:buAutoNum type="arabicPeriod" startAt="1"/>
              <a:defRPr b="0" sz="3145"/>
            </a:pPr>
            <a:r>
              <a:t>) Open Access Series of Imaging Studies (OASIS) Brains Project. OASIS: Longitudinal MRI Data in Nondemented and Demented Older Adults (2010) [Data set]. Retrieved from </a:t>
            </a:r>
            <a:r>
              <a:rPr u="sng">
                <a:hlinkClick r:id="rId6" invalidUrl="" action="" tgtFrame="" tooltip="" history="1" highlightClick="0" endSnd="0"/>
              </a:rPr>
              <a:t>https://www.oasis-brains.org/#oasis2</a:t>
            </a:r>
          </a:p>
          <a:p>
            <a:pPr marL="194310" indent="-194310" defTabSz="2072588">
              <a:lnSpc>
                <a:spcPct val="90000"/>
              </a:lnSpc>
              <a:spcBef>
                <a:spcPts val="3800"/>
              </a:spcBef>
              <a:buSzPct val="100000"/>
              <a:buAutoNum type="arabicPeriod" startAt="1"/>
              <a:defRPr b="0" sz="3145"/>
            </a:pPr>
            <a:r>
              <a:t>) Dinner, Baris (2022). Alzheimer Features (2022) [Data set]. Retrieved from </a:t>
            </a:r>
            <a:r>
              <a:rPr u="sng">
                <a:hlinkClick r:id="rId7" invalidUrl="" action="" tgtFrame="" tooltip="" history="1" highlightClick="0" endSnd="0"/>
              </a:rPr>
              <a:t>https://www.kaggle.com/datasets/brsdincer/alzheimer-features</a:t>
            </a:r>
          </a:p>
        </p:txBody>
      </p:sp>
      <p:sp>
        <p:nvSpPr>
          <p:cNvPr id="169"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71"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72" name="GITHUB REPOSITORY SOURCE"/>
          <p:cNvSpPr txBox="1"/>
          <p:nvPr>
            <p:ph type="ctrTitle"/>
          </p:nvPr>
        </p:nvSpPr>
        <p:spPr>
          <a:xfrm>
            <a:off x="1206500" y="1079500"/>
            <a:ext cx="21971000" cy="1433163"/>
          </a:xfrm>
          <a:prstGeom prst="rect">
            <a:avLst/>
          </a:prstGeom>
        </p:spPr>
        <p:txBody>
          <a:bodyPr anchor="t"/>
          <a:lstStyle>
            <a:lvl1pPr algn="ctr">
              <a:defRPr spc="-170" sz="8500"/>
            </a:lvl1pPr>
          </a:lstStyle>
          <a:p>
            <a:pPr/>
            <a:r>
              <a:t>GITHUB REPOSITORY SOURCE</a:t>
            </a:r>
          </a:p>
        </p:txBody>
      </p:sp>
      <p:sp>
        <p:nvSpPr>
          <p:cNvPr id="173" name="Source: https://github.com/IsraelsLibrary/DTSA_5509_Intro_to_Machine_Learning"/>
          <p:cNvSpPr txBox="1"/>
          <p:nvPr>
            <p:ph type="subTitle" idx="1"/>
          </p:nvPr>
        </p:nvSpPr>
        <p:spPr>
          <a:xfrm>
            <a:off x="991946" y="3160258"/>
            <a:ext cx="21971001" cy="7395484"/>
          </a:xfrm>
          <a:prstGeom prst="rect">
            <a:avLst/>
          </a:prstGeom>
        </p:spPr>
        <p:txBody>
          <a:bodyPr/>
          <a:lstStyle/>
          <a:p>
            <a:pPr marL="469900" indent="-469900" defTabSz="2438338">
              <a:lnSpc>
                <a:spcPct val="90000"/>
              </a:lnSpc>
              <a:spcBef>
                <a:spcPts val="4500"/>
              </a:spcBef>
              <a:buSzPct val="123000"/>
              <a:buChar char="•"/>
              <a:defRPr b="0" sz="3700"/>
            </a:pPr>
          </a:p>
          <a:p>
            <a:pPr marL="469900" indent="-469900" defTabSz="2438338">
              <a:lnSpc>
                <a:spcPct val="90000"/>
              </a:lnSpc>
              <a:spcBef>
                <a:spcPts val="4500"/>
              </a:spcBef>
              <a:buSzPct val="123000"/>
              <a:buChar char="•"/>
              <a:defRPr b="0" sz="3700"/>
            </a:pPr>
          </a:p>
          <a:p>
            <a:pPr marL="469900" indent="-469900" defTabSz="2438338">
              <a:lnSpc>
                <a:spcPct val="90000"/>
              </a:lnSpc>
              <a:spcBef>
                <a:spcPts val="4500"/>
              </a:spcBef>
              <a:buSzPct val="123000"/>
              <a:buChar char="•"/>
              <a:defRPr b="0" sz="3700"/>
            </a:pPr>
            <a:r>
              <a:rPr b="1"/>
              <a:t>Source:</a:t>
            </a:r>
            <a:r>
              <a:t> </a:t>
            </a:r>
            <a:r>
              <a:rPr u="sng">
                <a:hlinkClick r:id="rId3" invalidUrl="" action="" tgtFrame="" tooltip="" history="1" highlightClick="0" endSnd="0"/>
              </a:rPr>
              <a:t>https://github.com/IsraelsLibrary/DTSA_5509_Intro_to_Machine_Learning</a:t>
            </a:r>
            <a:r>
              <a:t> </a:t>
            </a:r>
          </a:p>
        </p:txBody>
      </p:sp>
      <p:sp>
        <p:nvSpPr>
          <p:cNvPr id="174"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76"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77" name="DATA CLEANING PROCESS"/>
          <p:cNvSpPr txBox="1"/>
          <p:nvPr>
            <p:ph type="ctrTitle"/>
          </p:nvPr>
        </p:nvSpPr>
        <p:spPr>
          <a:xfrm>
            <a:off x="1206500" y="1079500"/>
            <a:ext cx="21971000" cy="1433163"/>
          </a:xfrm>
          <a:prstGeom prst="rect">
            <a:avLst/>
          </a:prstGeom>
        </p:spPr>
        <p:txBody>
          <a:bodyPr anchor="t"/>
          <a:lstStyle>
            <a:lvl1pPr algn="ctr">
              <a:defRPr spc="-170" sz="8500"/>
            </a:lvl1pPr>
          </a:lstStyle>
          <a:p>
            <a:pPr/>
            <a:r>
              <a:t>DATA CLEANING PROCESS</a:t>
            </a:r>
          </a:p>
        </p:txBody>
      </p:sp>
      <p:sp>
        <p:nvSpPr>
          <p:cNvPr id="178" name="For data in scenario one, various column features were found to contain null values. A four percent null value threshold was established to limit the number of null values that were permitted. Any column features that exceeded the given threshold were re"/>
          <p:cNvSpPr txBox="1"/>
          <p:nvPr>
            <p:ph type="subTitle" idx="1"/>
          </p:nvPr>
        </p:nvSpPr>
        <p:spPr>
          <a:xfrm>
            <a:off x="1020006" y="3160258"/>
            <a:ext cx="21971001" cy="7395484"/>
          </a:xfrm>
          <a:prstGeom prst="rect">
            <a:avLst/>
          </a:prstGeom>
        </p:spPr>
        <p:txBody>
          <a:bodyPr/>
          <a:lstStyle/>
          <a:p>
            <a:pPr marL="566927" indent="-566927" defTabSz="2267655">
              <a:lnSpc>
                <a:spcPct val="90000"/>
              </a:lnSpc>
              <a:spcBef>
                <a:spcPts val="4100"/>
              </a:spcBef>
              <a:buSzPct val="123000"/>
              <a:buChar char="•"/>
              <a:defRPr b="0" sz="4464"/>
            </a:pPr>
            <a:r>
              <a:t>For data in scenario one, various column features were found to contain null values. A four percent null value threshold was established to limit the number of null values that were permitted. Any column features that exceeded the given threshold were removed from the dataset.</a:t>
            </a:r>
          </a:p>
          <a:p>
            <a:pPr marL="566927" indent="-566927" defTabSz="2267655">
              <a:lnSpc>
                <a:spcPct val="90000"/>
              </a:lnSpc>
              <a:spcBef>
                <a:spcPts val="4100"/>
              </a:spcBef>
              <a:buSzPct val="123000"/>
              <a:buChar char="•"/>
              <a:defRPr b="0" sz="4464"/>
            </a:pPr>
            <a:r>
              <a:t>In preparation for scenario two, two ‘helper’ functions were created to drop unrelevant columns from associated data as well as remove any row features that contained null values. Unlike scenario one where data cleaning was done for one data source, scenario two involved four different sources, which required more effort when it came to the data cleaning process. The data cleaning process for scenario two occurs after further data transformations are made (extracting key features from the different data sources and combining them into one dataset).</a:t>
            </a:r>
          </a:p>
        </p:txBody>
      </p:sp>
      <p:sp>
        <p:nvSpPr>
          <p:cNvPr id="179"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81"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82" name="DATA CLEANING PROCESS"/>
          <p:cNvSpPr txBox="1"/>
          <p:nvPr>
            <p:ph type="ctrTitle"/>
          </p:nvPr>
        </p:nvSpPr>
        <p:spPr>
          <a:xfrm>
            <a:off x="1206500" y="1079500"/>
            <a:ext cx="21971000" cy="1433163"/>
          </a:xfrm>
          <a:prstGeom prst="rect">
            <a:avLst/>
          </a:prstGeom>
        </p:spPr>
        <p:txBody>
          <a:bodyPr anchor="t"/>
          <a:lstStyle>
            <a:lvl1pPr algn="ctr">
              <a:defRPr spc="-170" sz="8500"/>
            </a:lvl1pPr>
          </a:lstStyle>
          <a:p>
            <a:pPr/>
            <a:r>
              <a:t>DATA CLEANING PROCESS</a:t>
            </a:r>
          </a:p>
        </p:txBody>
      </p:sp>
      <p:sp>
        <p:nvSpPr>
          <p:cNvPr id="183" name="Rectangle"/>
          <p:cNvSpPr/>
          <p:nvPr/>
        </p:nvSpPr>
        <p:spPr>
          <a:xfrm>
            <a:off x="-149189" y="124625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84" name="Screenshot 2023-06-26 at 4.18.10 PM.png" descr="Screenshot 2023-06-26 at 4.18.10 PM.png"/>
          <p:cNvPicPr>
            <a:picLocks noChangeAspect="1"/>
          </p:cNvPicPr>
          <p:nvPr/>
        </p:nvPicPr>
        <p:blipFill>
          <a:blip r:embed="rId3">
            <a:extLst/>
          </a:blip>
          <a:stretch>
            <a:fillRect/>
          </a:stretch>
        </p:blipFill>
        <p:spPr>
          <a:xfrm>
            <a:off x="982930" y="4469662"/>
            <a:ext cx="22418140" cy="47766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86"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87" name="DATA CLEANING PROCESS"/>
          <p:cNvSpPr txBox="1"/>
          <p:nvPr>
            <p:ph type="ctrTitle"/>
          </p:nvPr>
        </p:nvSpPr>
        <p:spPr>
          <a:xfrm>
            <a:off x="1206500" y="1079500"/>
            <a:ext cx="21971000" cy="1433163"/>
          </a:xfrm>
          <a:prstGeom prst="rect">
            <a:avLst/>
          </a:prstGeom>
        </p:spPr>
        <p:txBody>
          <a:bodyPr anchor="t"/>
          <a:lstStyle>
            <a:lvl1pPr algn="ctr">
              <a:defRPr spc="-170" sz="8500"/>
            </a:lvl1pPr>
          </a:lstStyle>
          <a:p>
            <a:pPr/>
            <a:r>
              <a:t>DATA CLEANING PROCESS</a:t>
            </a:r>
          </a:p>
        </p:txBody>
      </p:sp>
      <p:sp>
        <p:nvSpPr>
          <p:cNvPr id="188"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89" name="Screenshot 2023-06-25 at 2.03.17 PM.png" descr="Screenshot 2023-06-25 at 2.03.17 PM.png"/>
          <p:cNvPicPr>
            <a:picLocks noChangeAspect="1"/>
          </p:cNvPicPr>
          <p:nvPr/>
        </p:nvPicPr>
        <p:blipFill>
          <a:blip r:embed="rId3">
            <a:extLst/>
          </a:blip>
          <a:stretch>
            <a:fillRect/>
          </a:stretch>
        </p:blipFill>
        <p:spPr>
          <a:xfrm>
            <a:off x="1132915" y="4313432"/>
            <a:ext cx="22118170" cy="508913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D595"/>
            </a:gs>
            <a:gs pos="100000">
              <a:srgbClr val="5E5441"/>
            </a:gs>
          </a:gsLst>
          <a:lin ang="0" scaled="0"/>
        </a:gradFill>
      </p:bgPr>
    </p:bg>
    <p:spTree>
      <p:nvGrpSpPr>
        <p:cNvPr id="1" name=""/>
        <p:cNvGrpSpPr/>
        <p:nvPr/>
      </p:nvGrpSpPr>
      <p:grpSpPr>
        <a:xfrm>
          <a:off x="0" y="0"/>
          <a:ext cx="0" cy="0"/>
          <a:chOff x="0" y="0"/>
          <a:chExt cx="0" cy="0"/>
        </a:xfrm>
      </p:grpSpPr>
      <p:pic>
        <p:nvPicPr>
          <p:cNvPr id="191" name="Image Gallery" descr="Image Gallery"/>
          <p:cNvPicPr>
            <a:picLocks noChangeAspect="1"/>
          </p:cNvPicPr>
          <p:nvPr/>
        </p:nvPicPr>
        <p:blipFill>
          <a:blip r:embed="rId2">
            <a:extLst/>
          </a:blip>
          <a:stretch>
            <a:fillRect/>
          </a:stretch>
        </p:blipFill>
        <p:spPr>
          <a:xfrm>
            <a:off x="350953" y="11036106"/>
            <a:ext cx="9083438" cy="1380683"/>
          </a:xfrm>
          <a:prstGeom prst="rect">
            <a:avLst/>
          </a:prstGeom>
          <a:ln w="12700">
            <a:miter lim="400000"/>
          </a:ln>
        </p:spPr>
      </p:pic>
      <p:sp>
        <p:nvSpPr>
          <p:cNvPr id="192" name="DATA CLEANING PROCESS"/>
          <p:cNvSpPr txBox="1"/>
          <p:nvPr>
            <p:ph type="ctrTitle"/>
          </p:nvPr>
        </p:nvSpPr>
        <p:spPr>
          <a:xfrm>
            <a:off x="1206500" y="1079500"/>
            <a:ext cx="21971000" cy="1433163"/>
          </a:xfrm>
          <a:prstGeom prst="rect">
            <a:avLst/>
          </a:prstGeom>
        </p:spPr>
        <p:txBody>
          <a:bodyPr anchor="t"/>
          <a:lstStyle>
            <a:lvl1pPr algn="ctr">
              <a:defRPr spc="-170" sz="8500"/>
            </a:lvl1pPr>
          </a:lstStyle>
          <a:p>
            <a:pPr/>
            <a:r>
              <a:t>DATA CLEANING PROCESS</a:t>
            </a:r>
          </a:p>
        </p:txBody>
      </p:sp>
      <p:sp>
        <p:nvSpPr>
          <p:cNvPr id="193" name="Rectangle"/>
          <p:cNvSpPr/>
          <p:nvPr/>
        </p:nvSpPr>
        <p:spPr>
          <a:xfrm>
            <a:off x="-149189" y="12449844"/>
            <a:ext cx="24682378" cy="1355336"/>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94" name="Screenshot 2023-06-25 at 2.14.22 PM.png" descr="Screenshot 2023-06-25 at 2.14.22 PM.png"/>
          <p:cNvPicPr>
            <a:picLocks noChangeAspect="1"/>
          </p:cNvPicPr>
          <p:nvPr/>
        </p:nvPicPr>
        <p:blipFill>
          <a:blip r:embed="rId3">
            <a:extLst/>
          </a:blip>
          <a:stretch>
            <a:fillRect/>
          </a:stretch>
        </p:blipFill>
        <p:spPr>
          <a:xfrm>
            <a:off x="4287885" y="2695223"/>
            <a:ext cx="15808230" cy="832555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